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5"/>
  </p:sldMasterIdLst>
  <p:notesMasterIdLst>
    <p:notesMasterId r:id="rId25"/>
  </p:notesMasterIdLst>
  <p:sldIdLst>
    <p:sldId id="372" r:id="rId6"/>
    <p:sldId id="374" r:id="rId7"/>
    <p:sldId id="347" r:id="rId8"/>
    <p:sldId id="378" r:id="rId9"/>
    <p:sldId id="395" r:id="rId10"/>
    <p:sldId id="382" r:id="rId11"/>
    <p:sldId id="383" r:id="rId12"/>
    <p:sldId id="384" r:id="rId13"/>
    <p:sldId id="398" r:id="rId14"/>
    <p:sldId id="389" r:id="rId15"/>
    <p:sldId id="390" r:id="rId16"/>
    <p:sldId id="391" r:id="rId17"/>
    <p:sldId id="396" r:id="rId18"/>
    <p:sldId id="392" r:id="rId19"/>
    <p:sldId id="397" r:id="rId20"/>
    <p:sldId id="344" r:id="rId21"/>
    <p:sldId id="345" r:id="rId22"/>
    <p:sldId id="377" r:id="rId23"/>
    <p:sldId id="346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03" autoAdjust="0"/>
    <p:restoredTop sz="94434" autoAdjust="0"/>
  </p:normalViewPr>
  <p:slideViewPr>
    <p:cSldViewPr>
      <p:cViewPr varScale="1">
        <p:scale>
          <a:sx n="74" d="100"/>
          <a:sy n="74" d="100"/>
        </p:scale>
        <p:origin x="134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668477-5B55-474C-9FA4-BEBC814B50F0}" type="datetimeFigureOut">
              <a:rPr lang="en-US" smtClean="0"/>
              <a:pPr/>
              <a:t>12/6/2020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085D3-7D92-49CD-B2D5-6C8BE1ACCA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532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FE44-8B8E-496A-9FA4-F4DAC3FCB410}" type="datetime1">
              <a:rPr lang="en-US" smtClean="0"/>
              <a:t>12/6/2020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544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0250-B4A2-410A-AE7A-CA47F847750E}" type="datetime1">
              <a:rPr lang="en-US" smtClean="0"/>
              <a:t>12/6/2020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969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8ECCC-5504-4DBB-8CAD-912552844E08}" type="datetime1">
              <a:rPr lang="en-US" smtClean="0"/>
              <a:t>12/6/2020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676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89A55-1F6C-40C9-931E-B50002D1B469}" type="datetime1">
              <a:rPr lang="en-US" smtClean="0"/>
              <a:t>12/6/2020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047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4F35-38B7-4B79-B4EC-A8398F371686}" type="datetime1">
              <a:rPr lang="en-US" smtClean="0"/>
              <a:t>12/6/2020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287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EAFA5-A845-4693-9CB6-1AAB234BFF89}" type="datetime1">
              <a:rPr lang="en-US" smtClean="0"/>
              <a:t>12/6/2020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274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954F1-C4E2-4DDC-BD5E-1F3070935537}" type="datetime1">
              <a:rPr lang="en-US" smtClean="0"/>
              <a:t>12/6/2020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555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02620-5F5A-45C9-A583-F591110756BB}" type="datetime1">
              <a:rPr lang="en-US" smtClean="0"/>
              <a:t>12/6/2020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0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558E9-8CA2-470C-AE51-09727F1F3D65}" type="datetime1">
              <a:rPr lang="en-US" smtClean="0"/>
              <a:t>12/6/2020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449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91DA0-A8BD-439F-A86F-3FD03E2714C7}" type="datetime1">
              <a:rPr lang="en-US" smtClean="0"/>
              <a:t>12/6/2020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971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3D26E-EFE4-432A-BA22-DAFF90CC953A}" type="datetime1">
              <a:rPr lang="en-US" smtClean="0"/>
              <a:t>12/6/2020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079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E4AA6-9D31-4B13-AA33-B7D8093652B9}" type="datetime1">
              <a:rPr lang="en-US" smtClean="0"/>
              <a:t>12/6/2020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83786-AFB1-4000-85C0-748288E3A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495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14400"/>
            <a:ext cx="7886700" cy="5943600"/>
          </a:xfrm>
        </p:spPr>
        <p:txBody>
          <a:bodyPr>
            <a:normAutofit/>
          </a:bodyPr>
          <a:lstStyle/>
          <a:p>
            <a:pPr algn="ctr"/>
            <a:r>
              <a:rPr lang="fa-IR" sz="4400" dirty="0" smtClean="0">
                <a:cs typeface="B Yagut" panose="00000400000000000000" pitchFamily="2" charset="-78"/>
              </a:rPr>
              <a:t>آشنایی با روش های کمک به زایمان</a:t>
            </a:r>
            <a:br>
              <a:rPr lang="fa-IR" sz="4400" dirty="0" smtClean="0">
                <a:cs typeface="B Yagut" panose="00000400000000000000" pitchFamily="2" charset="-78"/>
              </a:rPr>
            </a:br>
            <a:r>
              <a:rPr lang="fa-IR" sz="4400" dirty="0">
                <a:cs typeface="B Yagut" panose="00000400000000000000" pitchFamily="2" charset="-78"/>
              </a:rPr>
              <a:t/>
            </a:r>
            <a:br>
              <a:rPr lang="fa-IR" sz="4400" dirty="0">
                <a:cs typeface="B Yagut" panose="00000400000000000000" pitchFamily="2" charset="-78"/>
              </a:rPr>
            </a:br>
            <a:r>
              <a:rPr lang="fa-IR" sz="4400" dirty="0" smtClean="0">
                <a:cs typeface="B Yagut" panose="00000400000000000000" pitchFamily="2" charset="-78"/>
              </a:rPr>
              <a:t/>
            </a:r>
            <a:br>
              <a:rPr lang="fa-IR" sz="4400" dirty="0" smtClean="0">
                <a:cs typeface="B Yagut" panose="00000400000000000000" pitchFamily="2" charset="-78"/>
              </a:rPr>
            </a:br>
            <a:r>
              <a:rPr lang="fa-IR" sz="3200" dirty="0" smtClean="0">
                <a:cs typeface="B Yagut" panose="00000400000000000000" pitchFamily="2" charset="-78"/>
              </a:rPr>
              <a:t>قسمت پنجم : زایمان در منزل </a:t>
            </a:r>
            <a:r>
              <a:rPr lang="fa-IR" sz="4400" dirty="0" smtClean="0">
                <a:cs typeface="B Yagut" panose="00000400000000000000" pitchFamily="2" charset="-78"/>
              </a:rPr>
              <a:t/>
            </a:r>
            <a:br>
              <a:rPr lang="fa-IR" sz="4400" dirty="0" smtClean="0">
                <a:cs typeface="B Yagut" panose="00000400000000000000" pitchFamily="2" charset="-78"/>
              </a:rPr>
            </a:br>
            <a:r>
              <a:rPr lang="en-US" sz="4400" dirty="0" smtClean="0">
                <a:cs typeface="B Yagut" panose="00000400000000000000" pitchFamily="2" charset="-78"/>
              </a:rPr>
              <a:t/>
            </a:r>
            <a:br>
              <a:rPr lang="en-US" sz="4400" dirty="0" smtClean="0">
                <a:cs typeface="B Yagut" panose="00000400000000000000" pitchFamily="2" charset="-78"/>
              </a:rPr>
            </a:br>
            <a:r>
              <a:rPr lang="fa-IR" sz="4400" dirty="0" smtClean="0">
                <a:cs typeface="B Yagut" panose="00000400000000000000" pitchFamily="2" charset="-78"/>
              </a:rPr>
              <a:t/>
            </a:r>
            <a:br>
              <a:rPr lang="fa-IR" sz="4400" dirty="0" smtClean="0">
                <a:cs typeface="B Yagut" panose="00000400000000000000" pitchFamily="2" charset="-78"/>
              </a:rPr>
            </a:br>
            <a:endParaRPr lang="fa-IR" sz="3200" dirty="0">
              <a:cs typeface="B Yagu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75176"/>
      </p:ext>
    </p:extLst>
  </p:cSld>
  <p:clrMapOvr>
    <a:masterClrMapping/>
  </p:clrMapOvr>
  <p:transition spd="slow" advTm="107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4400" b="1" dirty="0">
                <a:cs typeface="B Yagut" panose="00000400000000000000" pitchFamily="2" charset="-78"/>
              </a:rPr>
              <a:t>نکته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286000"/>
            <a:ext cx="8915400" cy="3128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 وسایل </a:t>
            </a:r>
            <a:r>
              <a:rPr lang="fa-IR" sz="2800" dirty="0">
                <a:cs typeface="B Yagut" panose="00000400000000000000" pitchFamily="2" charset="-78"/>
              </a:rPr>
              <a:t>مورد نیاز زایمان باید قبلاً استریل و بسته‌بندی و </a:t>
            </a:r>
            <a:r>
              <a:rPr lang="fa-IR" sz="2800" dirty="0" smtClean="0">
                <a:cs typeface="B Yagut" panose="00000400000000000000" pitchFamily="2" charset="-78"/>
              </a:rPr>
              <a:t>آماده شده </a:t>
            </a:r>
            <a:r>
              <a:rPr lang="fa-IR" sz="2800" dirty="0">
                <a:cs typeface="B Yagut" panose="00000400000000000000" pitchFamily="2" charset="-78"/>
              </a:rPr>
              <a:t>باشد</a:t>
            </a:r>
            <a:r>
              <a:rPr lang="fa-IR" sz="2800" dirty="0" smtClean="0">
                <a:cs typeface="B Yagut" panose="00000400000000000000" pitchFamily="2" charset="-78"/>
              </a:rPr>
              <a:t>.</a:t>
            </a:r>
          </a:p>
          <a:p>
            <a:pPr marL="0" indent="0">
              <a:buNone/>
            </a:pPr>
            <a:endParaRPr lang="fa-IR" sz="2800" dirty="0" smtClean="0">
              <a:cs typeface="B Yagut" panose="00000400000000000000" pitchFamily="2" charset="-78"/>
            </a:endParaRPr>
          </a:p>
          <a:p>
            <a:pPr marL="0" indent="0">
              <a:buNone/>
            </a:pPr>
            <a:endParaRPr lang="fa-IR" sz="2800" dirty="0" smtClean="0">
              <a:cs typeface="B Yagut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 به </a:t>
            </a:r>
            <a:r>
              <a:rPr lang="fa-IR" sz="2800" dirty="0">
                <a:cs typeface="B Yagut" panose="00000400000000000000" pitchFamily="2" charset="-78"/>
              </a:rPr>
              <a:t>تاریخ انقضای استریل وسایل دقت شود.</a:t>
            </a:r>
            <a:endParaRPr lang="en-US" sz="2800" dirty="0">
              <a:cs typeface="B Yagut" panose="00000400000000000000" pitchFamily="2" charset="-78"/>
            </a:endParaRPr>
          </a:p>
          <a:p>
            <a:endParaRPr lang="fa-I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7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26"/>
    </mc:Choice>
    <mc:Fallback xmlns="">
      <p:transition spd="slow" advTm="15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4000" dirty="0">
                <a:cs typeface="B Yagut" pitchFamily="2" charset="-78"/>
              </a:rPr>
              <a:t>آمادگی برای زایمان در منزل</a:t>
            </a:r>
            <a:r>
              <a:rPr lang="en-US" sz="4000" dirty="0">
                <a:cs typeface="B Yagut" pitchFamily="2" charset="-78"/>
              </a:rPr>
              <a:t/>
            </a:r>
            <a:br>
              <a:rPr lang="en-US" sz="4000" dirty="0">
                <a:cs typeface="B Yagut" pitchFamily="2" charset="-78"/>
              </a:rPr>
            </a:br>
            <a:endParaRPr lang="fa-IR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81201"/>
            <a:ext cx="8839200" cy="419576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از </a:t>
            </a:r>
            <a:r>
              <a:rPr lang="fa-IR" sz="2500" dirty="0">
                <a:cs typeface="B Yagut" panose="00000400000000000000" pitchFamily="2" charset="-78"/>
              </a:rPr>
              <a:t>آنجا که زمان زایمان نامشخص است، باید همیشه برای انجام زایمان آماده باشید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endParaRPr lang="fa-IR" sz="2500" dirty="0" smtClean="0">
              <a:cs typeface="B Yagut" panose="00000400000000000000" pitchFamily="2" charset="-78"/>
            </a:endParaRPr>
          </a:p>
          <a:p>
            <a:pPr marL="0" indent="0">
              <a:buNone/>
            </a:pPr>
            <a:endParaRPr lang="fa-IR" sz="2800" dirty="0" smtClean="0">
              <a:cs typeface="B Yagut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 </a:t>
            </a:r>
            <a:r>
              <a:rPr lang="fa-IR" sz="2800" dirty="0">
                <a:cs typeface="B Yagut" panose="00000400000000000000" pitchFamily="2" charset="-78"/>
              </a:rPr>
              <a:t>در صورتی که از وقوع زایمان باخبر شدید، با حفظ </a:t>
            </a:r>
            <a:r>
              <a:rPr lang="fa-IR" sz="2800" dirty="0" smtClean="0">
                <a:cs typeface="B Yagut" panose="00000400000000000000" pitchFamily="2" charset="-78"/>
              </a:rPr>
              <a:t>خونسردی </a:t>
            </a:r>
            <a:r>
              <a:rPr lang="fa-IR" sz="2800" dirty="0">
                <a:cs typeface="B Yagut" panose="00000400000000000000" pitchFamily="2" charset="-78"/>
              </a:rPr>
              <a:t>و اطمینان خاطر دادن به خانواده، به همراه وسایل موردنیاز زایمان به منزل زائو مراجعه کنید.</a:t>
            </a:r>
            <a:endParaRPr lang="en-US" sz="2800" dirty="0">
              <a:cs typeface="B Yagut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fa-IR" sz="2800" dirty="0">
              <a:cs typeface="B Yagut" panose="00000400000000000000" pitchFamily="2" charset="-7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2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77"/>
    </mc:Choice>
    <mc:Fallback xmlns="">
      <p:transition spd="slow" advTm="42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839200" cy="1066800"/>
          </a:xfrm>
        </p:spPr>
        <p:txBody>
          <a:bodyPr>
            <a:noAutofit/>
          </a:bodyPr>
          <a:lstStyle/>
          <a:p>
            <a:r>
              <a:rPr lang="fa-IR" sz="4000" dirty="0" smtClean="0">
                <a:cs typeface="B Yagut" pitchFamily="2" charset="-78"/>
              </a:rPr>
              <a:t> اقدامات لازم </a:t>
            </a:r>
            <a:r>
              <a:rPr lang="fa-IR" sz="4000" dirty="0">
                <a:cs typeface="B Yagut" pitchFamily="2" charset="-78"/>
              </a:rPr>
              <a:t>هنگام مراجعه به </a:t>
            </a:r>
            <a:r>
              <a:rPr lang="fa-IR" sz="4000" dirty="0" smtClean="0">
                <a:cs typeface="B Yagut" pitchFamily="2" charset="-78"/>
              </a:rPr>
              <a:t>منزل مادر باردار</a:t>
            </a:r>
            <a:endParaRPr lang="fa-IR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0"/>
            <a:ext cx="8763000" cy="3276600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Yagut" pitchFamily="2" charset="-78"/>
              </a:rPr>
              <a:t> هدایت مادر به اتاق آماده شده برای زایمان</a:t>
            </a:r>
            <a:endParaRPr lang="en-US" sz="2400" dirty="0">
              <a:cs typeface="B Yagut" pitchFamily="2" charset="-78"/>
            </a:endParaRPr>
          </a:p>
          <a:p>
            <a:pPr lvl="0">
              <a:lnSpc>
                <a:spcPct val="10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Yagut" pitchFamily="2" charset="-78"/>
              </a:rPr>
              <a:t> استفاده از کمک زایمان</a:t>
            </a:r>
            <a:endParaRPr lang="en-US" sz="2400" dirty="0">
              <a:cs typeface="B Yagut" pitchFamily="2" charset="-78"/>
            </a:endParaRPr>
          </a:p>
          <a:p>
            <a:pPr lvl="0">
              <a:lnSpc>
                <a:spcPct val="10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Yagut" pitchFamily="2" charset="-78"/>
              </a:rPr>
              <a:t> گرفتن شرح </a:t>
            </a:r>
            <a:r>
              <a:rPr lang="fa-IR" sz="2400" dirty="0">
                <a:cs typeface="B Yagut" pitchFamily="2" charset="-78"/>
              </a:rPr>
              <a:t>حال </a:t>
            </a:r>
            <a:r>
              <a:rPr lang="fa-IR" sz="2400" dirty="0" smtClean="0">
                <a:cs typeface="B Yagut" pitchFamily="2" charset="-78"/>
              </a:rPr>
              <a:t>(</a:t>
            </a:r>
            <a:r>
              <a:rPr lang="fa-IR" sz="2400" dirty="0">
                <a:cs typeface="B Yagut" pitchFamily="2" charset="-78"/>
              </a:rPr>
              <a:t>زمان شروع دردها، وضعیت دردها، خروج ترشح خونی، وضعیت کیسه آب و ...)</a:t>
            </a:r>
            <a:endParaRPr lang="en-US" sz="2400" dirty="0">
              <a:cs typeface="B Yagut" pitchFamily="2" charset="-78"/>
            </a:endParaRPr>
          </a:p>
          <a:p>
            <a:pPr lvl="0">
              <a:lnSpc>
                <a:spcPct val="100000"/>
              </a:lnSpc>
              <a:buFont typeface="Wingdings" pitchFamily="2" charset="2"/>
              <a:buChar char="Ø"/>
            </a:pPr>
            <a:r>
              <a:rPr lang="fa-IR" sz="2400" dirty="0">
                <a:cs typeface="B Yagut" pitchFamily="2" charset="-78"/>
              </a:rPr>
              <a:t> </a:t>
            </a:r>
            <a:r>
              <a:rPr lang="fa-IR" sz="2400" dirty="0" smtClean="0">
                <a:cs typeface="B Yagut" pitchFamily="2" charset="-78"/>
              </a:rPr>
              <a:t>کنترل علائم حیاتی</a:t>
            </a:r>
            <a:endParaRPr lang="en-US" sz="2400" dirty="0">
              <a:cs typeface="B Yagut" pitchFamily="2" charset="-78"/>
            </a:endParaRPr>
          </a:p>
          <a:p>
            <a:pPr lvl="0">
              <a:lnSpc>
                <a:spcPct val="10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Yagut" pitchFamily="2" charset="-78"/>
              </a:rPr>
              <a:t> تنظیم درجه </a:t>
            </a:r>
            <a:r>
              <a:rPr lang="fa-IR" sz="2400" dirty="0">
                <a:cs typeface="B Yagut" pitchFamily="2" charset="-78"/>
              </a:rPr>
              <a:t>حرارت اتاق </a:t>
            </a:r>
            <a:r>
              <a:rPr lang="fa-IR" sz="2400" dirty="0" smtClean="0">
                <a:cs typeface="B Yagut" pitchFamily="2" charset="-78"/>
              </a:rPr>
              <a:t>(25 </a:t>
            </a:r>
            <a:r>
              <a:rPr lang="fa-IR" sz="2400" dirty="0">
                <a:cs typeface="B Yagut" pitchFamily="2" charset="-78"/>
              </a:rPr>
              <a:t>تا </a:t>
            </a:r>
            <a:r>
              <a:rPr lang="fa-IR" sz="2400" dirty="0" smtClean="0">
                <a:cs typeface="B Yagut" pitchFamily="2" charset="-78"/>
              </a:rPr>
              <a:t>28  درجه سانتی گراد )</a:t>
            </a:r>
          </a:p>
          <a:p>
            <a:pPr>
              <a:lnSpc>
                <a:spcPct val="100000"/>
              </a:lnSpc>
              <a:buFont typeface="Wingdings" pitchFamily="2" charset="2"/>
              <a:buChar char="Ø"/>
            </a:pPr>
            <a:endParaRPr lang="fa-IR" sz="2500" dirty="0">
              <a:cs typeface="B Yagu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1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65"/>
    </mc:Choice>
    <mc:Fallback xmlns="">
      <p:transition spd="slow" advTm="81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5126"/>
            <a:ext cx="8686800" cy="1325563"/>
          </a:xfrm>
        </p:spPr>
        <p:txBody>
          <a:bodyPr/>
          <a:lstStyle/>
          <a:p>
            <a:pPr algn="ctr"/>
            <a:r>
              <a:rPr lang="fa-IR" sz="3600" dirty="0" smtClean="0">
                <a:cs typeface="B Yagut" pitchFamily="2" charset="-78"/>
              </a:rPr>
              <a:t>ادامه اقدامات لازم هنگام مراجعه به منزل مادر باردار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438399"/>
            <a:ext cx="8686800" cy="3738563"/>
          </a:xfrm>
        </p:spPr>
        <p:txBody>
          <a:bodyPr/>
          <a:lstStyle/>
          <a:p>
            <a:pPr lvl="0">
              <a:lnSpc>
                <a:spcPct val="100000"/>
              </a:lnSpc>
              <a:buFont typeface="Wingdings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 آماده نمودن وسایل مورد نیاز زایمان </a:t>
            </a:r>
          </a:p>
          <a:p>
            <a:pPr lvl="0">
              <a:lnSpc>
                <a:spcPct val="100000"/>
              </a:lnSpc>
              <a:buFont typeface="Wingdings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 شستشوی دستها حداکثر به مدت 3 دقیقه با نزدیک شدن زمان خروج نوزاد</a:t>
            </a:r>
            <a:endParaRPr lang="en-US" sz="2500" dirty="0" smtClean="0">
              <a:cs typeface="B Yagut" pitchFamily="2" charset="-78"/>
            </a:endParaRPr>
          </a:p>
          <a:p>
            <a:pPr lvl="0">
              <a:lnSpc>
                <a:spcPct val="100000"/>
              </a:lnSpc>
              <a:buFont typeface="Wingdings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 بررسی وضعیت مادر (برحسب مرحله زایمان) و اقدام مطابق دستورالعمل</a:t>
            </a:r>
            <a:endParaRPr lang="en-US" sz="2500" dirty="0" smtClean="0">
              <a:cs typeface="B Yagut" pitchFamily="2" charset="-78"/>
            </a:endParaRPr>
          </a:p>
          <a:p>
            <a:pPr lvl="0">
              <a:lnSpc>
                <a:spcPct val="100000"/>
              </a:lnSpc>
              <a:buFont typeface="Wingdings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 پوشش مناسب مادر </a:t>
            </a:r>
          </a:p>
          <a:p>
            <a:pPr lvl="0">
              <a:lnSpc>
                <a:spcPct val="100000"/>
              </a:lnSpc>
              <a:buFont typeface="Wingdings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 راهنمایی مادر و همراهان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39"/>
    </mc:Choice>
    <mc:Fallback xmlns="">
      <p:transition spd="slow" advTm="46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5127"/>
            <a:ext cx="8686800" cy="777874"/>
          </a:xfrm>
        </p:spPr>
        <p:txBody>
          <a:bodyPr>
            <a:normAutofit fontScale="90000"/>
          </a:bodyPr>
          <a:lstStyle/>
          <a:p>
            <a:r>
              <a:rPr lang="fa-IR" sz="3600" dirty="0" smtClean="0">
                <a:cs typeface="B Yagut" pitchFamily="2" charset="-78"/>
              </a:rPr>
              <a:t> </a:t>
            </a:r>
            <a:r>
              <a:rPr lang="fa-IR" sz="4000" dirty="0" smtClean="0">
                <a:cs typeface="B Yagut" pitchFamily="2" charset="-78"/>
              </a:rPr>
              <a:t>ادامه اقدامات لازم هنگام مراجعه به منزل مادر باردار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52600"/>
            <a:ext cx="8839200" cy="4419600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500" dirty="0" smtClean="0"/>
              <a:t> </a:t>
            </a:r>
            <a:r>
              <a:rPr lang="fa-IR" sz="2500" dirty="0">
                <a:cs typeface="B Yagut" pitchFamily="2" charset="-78"/>
              </a:rPr>
              <a:t>توضیح مرحله به مرحله انجام کار برای مادر</a:t>
            </a:r>
            <a:endParaRPr lang="en-US" sz="2500" dirty="0">
              <a:cs typeface="B Yagut" pitchFamily="2" charset="-78"/>
            </a:endParaRP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500" dirty="0">
                <a:cs typeface="B Yagut" pitchFamily="2" charset="-78"/>
              </a:rPr>
              <a:t> اطلاع رسانی روند پیشرفت زایمان به مادر و همراهان</a:t>
            </a:r>
            <a:endParaRPr lang="en-US" sz="2500" dirty="0">
              <a:cs typeface="B Yagut" pitchFamily="2" charset="-78"/>
            </a:endParaRP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500" dirty="0">
                <a:cs typeface="B Yagut" pitchFamily="2" charset="-78"/>
              </a:rPr>
              <a:t> با وقوع علائم خطر سریعاً اقدام و آگاه سازی و راهنمایی مادر و همراهان</a:t>
            </a:r>
            <a:endParaRPr lang="en-US" sz="2500" dirty="0">
              <a:cs typeface="B Yagut" pitchFamily="2" charset="-78"/>
            </a:endParaRP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500" dirty="0">
                <a:cs typeface="B Yagut" pitchFamily="2" charset="-78"/>
              </a:rPr>
              <a:t> مراقبت مادر و نوزاد تا 6 ساعت پس از زایمان و ثبت اقدامات</a:t>
            </a:r>
            <a:r>
              <a:rPr lang="en-US" sz="2500" dirty="0">
                <a:cs typeface="B Yagut" pitchFamily="2" charset="-78"/>
              </a:rPr>
              <a:t> </a:t>
            </a:r>
            <a:r>
              <a:rPr lang="fa-IR" sz="2500" dirty="0">
                <a:cs typeface="B Yagut" pitchFamily="2" charset="-78"/>
              </a:rPr>
              <a:t> در فرم</a:t>
            </a:r>
            <a:endParaRPr lang="en-US" sz="2500" dirty="0">
              <a:cs typeface="B Yagut" pitchFamily="2" charset="-78"/>
            </a:endParaRPr>
          </a:p>
          <a:p>
            <a:pPr lvl="0">
              <a:lnSpc>
                <a:spcPct val="150000"/>
              </a:lnSpc>
              <a:buNone/>
            </a:pPr>
            <a:r>
              <a:rPr lang="fa-IR" sz="2500" dirty="0">
                <a:cs typeface="B Yagut" pitchFamily="2" charset="-78"/>
              </a:rPr>
              <a:t> </a:t>
            </a:r>
            <a:endParaRPr lang="en-US" sz="2500" dirty="0">
              <a:cs typeface="B Yagu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8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10"/>
    </mc:Choice>
    <mc:Fallback xmlns="">
      <p:transition spd="slow" advTm="51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5126"/>
            <a:ext cx="8382000" cy="1325563"/>
          </a:xfrm>
        </p:spPr>
        <p:txBody>
          <a:bodyPr>
            <a:normAutofit/>
          </a:bodyPr>
          <a:lstStyle/>
          <a:p>
            <a:pPr algn="ctr"/>
            <a:r>
              <a:rPr lang="fa-IR" sz="3600" dirty="0" smtClean="0">
                <a:cs typeface="B Yagut" pitchFamily="2" charset="-78"/>
              </a:rPr>
              <a:t>ادامه اقدامات لازم هنگام مراجعه به منزل مادر باردار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5999"/>
            <a:ext cx="8686800" cy="3890963"/>
          </a:xfrm>
        </p:spPr>
        <p:txBody>
          <a:bodyPr/>
          <a:lstStyle/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راهنمایی همراهان مادر در مورد نظافت </a:t>
            </a:r>
            <a:r>
              <a:rPr lang="en-US" sz="2500" dirty="0" smtClean="0">
                <a:cs typeface="B Yagut" pitchFamily="2" charset="-78"/>
              </a:rPr>
              <a:t>)</a:t>
            </a:r>
            <a:r>
              <a:rPr lang="fa-IR" sz="2500" dirty="0" smtClean="0">
                <a:cs typeface="B Yagut" pitchFamily="2" charset="-78"/>
              </a:rPr>
              <a:t>اتاق، لباس‌ها و</a:t>
            </a:r>
            <a:r>
              <a:rPr lang="en-US" sz="2500" dirty="0" smtClean="0">
                <a:cs typeface="B Yagut" pitchFamily="2" charset="-78"/>
              </a:rPr>
              <a:t> </a:t>
            </a:r>
            <a:r>
              <a:rPr lang="fa-IR" sz="2500" dirty="0" smtClean="0">
                <a:cs typeface="B Yagut" pitchFamily="2" charset="-78"/>
              </a:rPr>
              <a:t>وسایل</a:t>
            </a:r>
            <a:r>
              <a:rPr lang="en-US" sz="2500" dirty="0" smtClean="0">
                <a:cs typeface="B Yagut" pitchFamily="2" charset="-78"/>
              </a:rPr>
              <a:t>(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 آموزش علائم خطر به مادر و خانواده</a:t>
            </a:r>
            <a:endParaRPr lang="en-US" sz="2500" dirty="0" smtClean="0">
              <a:cs typeface="B Yagut" pitchFamily="2" charset="-78"/>
            </a:endParaRP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 دفن یا سوزاندن بهداشتی جفت (حداقل 10 متر دورتر از منبع آشامیدنی و در عمق 2 متری)</a:t>
            </a:r>
            <a:endParaRPr lang="en-US" sz="2500" dirty="0" smtClean="0">
              <a:cs typeface="B Yagut" pitchFamily="2" charset="-78"/>
            </a:endParaRP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 شستشو و ضد عفونی وسایل زایمان و اتاق زایمان</a:t>
            </a:r>
            <a:endParaRPr lang="en-US" sz="2500" dirty="0" smtClean="0">
              <a:cs typeface="B Yagut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20"/>
    </mc:Choice>
    <mc:Fallback xmlns="">
      <p:transition spd="slow" advTm="55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fa-IR" sz="4400" dirty="0" smtClean="0">
                <a:cs typeface="B Yagut" pitchFamily="2" charset="-78"/>
              </a:rPr>
              <a:t>خلاصه و نتیجه گیری </a:t>
            </a:r>
            <a:endParaRPr lang="en-US" sz="44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8610600" cy="42672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fa-IR" sz="2800" dirty="0" smtClean="0">
                <a:cs typeface="B Yagut" panose="00000400000000000000" pitchFamily="2" charset="-78"/>
              </a:rPr>
              <a:t> </a:t>
            </a:r>
            <a:r>
              <a:rPr lang="fa-IR" sz="2800" dirty="0">
                <a:cs typeface="B Yagut" panose="00000400000000000000" pitchFamily="2" charset="-78"/>
              </a:rPr>
              <a:t>از آنجا که هر زایمان با خطر مواجه است، بنابراین زایمان در منزل توصیه نمی‌شود</a:t>
            </a:r>
            <a:r>
              <a:rPr lang="fa-IR" sz="2800" dirty="0" smtClean="0">
                <a:cs typeface="B Yagut" panose="00000400000000000000" pitchFamily="2" charset="-78"/>
              </a:rPr>
              <a:t>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fa-IR" sz="2800" dirty="0" smtClean="0">
                <a:cs typeface="B Yagut" panose="00000400000000000000" pitchFamily="2" charset="-78"/>
              </a:rPr>
              <a:t> </a:t>
            </a:r>
            <a:r>
              <a:rPr lang="fa-IR" sz="2800" dirty="0">
                <a:cs typeface="B Yagut" panose="00000400000000000000" pitchFamily="2" charset="-78"/>
              </a:rPr>
              <a:t>چنانچه زن باردار مایل است در منزل زایمان کند، باید در صورت نبود علائم خطر </a:t>
            </a:r>
            <a:r>
              <a:rPr lang="fa-IR" sz="2800" dirty="0" smtClean="0">
                <a:cs typeface="B Yagut" panose="00000400000000000000" pitchFamily="2" charset="-78"/>
              </a:rPr>
              <a:t>این اجازه به وی داده شود 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fa-IR" sz="2800" dirty="0" smtClean="0">
                <a:cs typeface="B Yagut" panose="00000400000000000000" pitchFamily="2" charset="-78"/>
              </a:rPr>
              <a:t> </a:t>
            </a:r>
            <a:r>
              <a:rPr lang="fa-IR" sz="2800" dirty="0">
                <a:cs typeface="B Yagut" panose="00000400000000000000" pitchFamily="2" charset="-78"/>
              </a:rPr>
              <a:t>بهتر است وسایل مورد نیاز زایمان حداقل 4 هفته قبل از زایمان فراهم شود. </a:t>
            </a:r>
            <a:endParaRPr lang="fa-IR" sz="2800" dirty="0" smtClean="0">
              <a:cs typeface="B Yagut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fa-IR" sz="2800" dirty="0" smtClean="0">
                <a:cs typeface="B Yagut" panose="00000400000000000000" pitchFamily="2" charset="-78"/>
              </a:rPr>
              <a:t> بازدید </a:t>
            </a:r>
            <a:r>
              <a:rPr lang="fa-IR" sz="2800" dirty="0">
                <a:cs typeface="B Yagut" panose="00000400000000000000" pitchFamily="2" charset="-78"/>
              </a:rPr>
              <a:t>از منزل مادر قبل از زایمان توسط ماما روستا و بهورز در هفته‌های 36 تا 37 </a:t>
            </a:r>
            <a:r>
              <a:rPr lang="fa-IR" sz="2800" dirty="0" smtClean="0">
                <a:cs typeface="B Yagut" panose="00000400000000000000" pitchFamily="2" charset="-78"/>
              </a:rPr>
              <a:t>بارداری انجام می شود.</a:t>
            </a:r>
            <a:endParaRPr lang="fa-IR" sz="2800" dirty="0">
              <a:cs typeface="B Yagut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fa-IR" sz="2400" dirty="0">
              <a:cs typeface="B Yagut" panose="00000400000000000000" pitchFamily="2" charset="-78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fa-IR" sz="2400" dirty="0">
              <a:cs typeface="B Yagut" panose="00000400000000000000" pitchFamily="2" charset="-78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fa-IR" sz="2400" dirty="0" smtClean="0">
              <a:cs typeface="B Yagut" panose="00000400000000000000" pitchFamily="2" charset="-78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q"/>
            </a:pPr>
            <a:endParaRPr lang="fa-IR" sz="2400" dirty="0" smtClean="0">
              <a:cs typeface="B Yagut" panose="00000400000000000000" pitchFamily="2" charset="-78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q"/>
            </a:pP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74"/>
    </mc:Choice>
    <mc:Fallback xmlns="">
      <p:transition spd="slow" advTm="42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690689"/>
          </a:xfrm>
        </p:spPr>
        <p:txBody>
          <a:bodyPr/>
          <a:lstStyle/>
          <a:p>
            <a:pPr algn="ctr"/>
            <a:r>
              <a:rPr lang="fa-IR" sz="4400" dirty="0" smtClean="0">
                <a:cs typeface="B Yagut" pitchFamily="2" charset="-78"/>
              </a:rPr>
              <a:t>پرسش وتمرین</a:t>
            </a:r>
            <a:r>
              <a:rPr lang="fa-IR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1200"/>
            <a:ext cx="9067800" cy="45720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endParaRPr lang="fa-IR" sz="20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 </a:t>
            </a:r>
            <a:r>
              <a:rPr lang="fa-IR" sz="2500" dirty="0" smtClean="0">
                <a:cs typeface="B Yagut" pitchFamily="2" charset="-78"/>
              </a:rPr>
              <a:t>هدف از بازدید منزل چیست؟</a:t>
            </a:r>
            <a:endParaRPr lang="en-US" sz="25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 اقداماتی را که برای انجام زایمان در منزل نیاز است، فقط نام ببرید</a:t>
            </a:r>
            <a:r>
              <a:rPr lang="fa-IR" sz="2500" dirty="0">
                <a:cs typeface="B Yagut" pitchFamily="2" charset="-78"/>
              </a:rPr>
              <a:t>. </a:t>
            </a:r>
            <a:endParaRPr lang="fa-IR" sz="25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 زمان بازدید از منزل جهت انجام زایمان توسط ماما روستا و بهورز را بیان نمایید؟</a:t>
            </a:r>
          </a:p>
          <a:p>
            <a:pPr>
              <a:buFont typeface="Wingdings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 در </a:t>
            </a:r>
            <a:r>
              <a:rPr lang="fa-IR" sz="2500" dirty="0">
                <a:cs typeface="B Yagut" pitchFamily="2" charset="-78"/>
              </a:rPr>
              <a:t>چه شرایطی زایمان در منزل امکان پذیر است</a:t>
            </a:r>
            <a:r>
              <a:rPr lang="fa-IR" sz="2500" dirty="0" smtClean="0">
                <a:cs typeface="B Yagut" pitchFamily="2" charset="-78"/>
              </a:rPr>
              <a:t>؟</a:t>
            </a:r>
          </a:p>
          <a:p>
            <a:pPr>
              <a:buFont typeface="Wingdings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 دفن یا سوزاندن بهداشتی جفت را توضیح دهید ؟</a:t>
            </a:r>
          </a:p>
          <a:p>
            <a:pPr>
              <a:buFont typeface="Wingdings" pitchFamily="2" charset="2"/>
              <a:buChar char="Ø"/>
            </a:pPr>
            <a:endParaRPr lang="fa-IR" sz="2500" dirty="0">
              <a:cs typeface="B Yagut" pitchFamily="2" charset="-78"/>
            </a:endParaRPr>
          </a:p>
          <a:p>
            <a:pPr>
              <a:buFont typeface="Wingdings" pitchFamily="2" charset="2"/>
              <a:buChar char="Ø"/>
            </a:pPr>
            <a:endParaRPr lang="fa-IR" sz="2800" dirty="0">
              <a:cs typeface="B Yagut" pitchFamily="2" charset="-78"/>
            </a:endParaRPr>
          </a:p>
          <a:p>
            <a:pPr>
              <a:buFont typeface="Wingdings" pitchFamily="2" charset="2"/>
              <a:buChar char="Ø"/>
            </a:pPr>
            <a:endParaRPr lang="fa-IR" sz="2800" dirty="0">
              <a:cs typeface="B Yagut" pitchFamily="2" charset="-78"/>
            </a:endParaRPr>
          </a:p>
          <a:p>
            <a:pPr>
              <a:buFont typeface="Wingdings" pitchFamily="2" charset="2"/>
              <a:buChar char="Ø"/>
            </a:pPr>
            <a:endParaRPr lang="en-US" sz="28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Ø"/>
            </a:pPr>
            <a:endParaRPr lang="fa-IR" sz="28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Ø"/>
            </a:pPr>
            <a:endParaRPr lang="fa-IR" sz="20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Ø"/>
            </a:pPr>
            <a:endParaRPr lang="en-US" sz="2000" dirty="0">
              <a:cs typeface="B Yagu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25"/>
    </mc:Choice>
    <mc:Fallback xmlns="">
      <p:transition spd="slow" advTm="30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fa-IR" sz="4400" dirty="0" smtClean="0">
                <a:cs typeface="B Yagut" panose="00000400000000000000" pitchFamily="2" charset="-78"/>
              </a:rPr>
              <a:t>فهرست منابع</a:t>
            </a:r>
            <a:endParaRPr lang="fa-IR" sz="44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514600"/>
            <a:ext cx="8686800" cy="366236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itchFamily="2" charset="-78"/>
              </a:rPr>
              <a:t>واحد آموزش بهورزی / جزوه سلامت مادران / از مجموعه جزوات مراکز آموزش بهورزی دانشگاه علوم پزشکی مشهد / 1395</a:t>
            </a:r>
          </a:p>
          <a:p>
            <a:pPr>
              <a:buFont typeface="Wingdings" panose="05000000000000000000" pitchFamily="2" charset="2"/>
              <a:buChar char="q"/>
            </a:pPr>
            <a:endParaRPr lang="fa-IR" sz="2500" dirty="0" smtClean="0">
              <a:cs typeface="B Yagut" pitchFamily="2" charset="-78"/>
            </a:endParaRPr>
          </a:p>
          <a:p>
            <a:pPr>
              <a:buFont typeface="Wingdings" panose="05000000000000000000" pitchFamily="2" charset="2"/>
              <a:buChar char="q"/>
            </a:pPr>
            <a:endParaRPr lang="fa-IR" sz="2500" dirty="0">
              <a:cs typeface="B Yagut" pitchFamily="2" charset="-78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fa-IR" sz="2500" dirty="0">
                <a:cs typeface="B Yagut" pitchFamily="2" charset="-78"/>
              </a:rPr>
              <a:t> دفتر سلامت جمعیت ، خانواده و مدارس، اداره سلامت مادران / کتاب مراقبت های ادغام یافته سلامت مادران ( راهنمای خدمات خارج بیمارستانی ) ویژه دانش آموخته مامایی / وزارت بهداشت ، درمان و آموزش پزشکی / 1395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q"/>
            </a:pPr>
            <a:endParaRPr lang="fa-IR" sz="2500" dirty="0" smtClean="0">
              <a:cs typeface="B Yagut" panose="00000400000000000000" pitchFamily="2" charset="-78"/>
            </a:endParaRPr>
          </a:p>
          <a:p>
            <a:pPr>
              <a:lnSpc>
                <a:spcPct val="200000"/>
              </a:lnSpc>
            </a:pPr>
            <a:endParaRPr lang="fa-IR" sz="2500" dirty="0" smtClean="0"/>
          </a:p>
          <a:p>
            <a:pPr>
              <a:lnSpc>
                <a:spcPct val="200000"/>
              </a:lnSpc>
            </a:pPr>
            <a:endParaRPr lang="fa-IR" sz="2500" dirty="0" smtClean="0"/>
          </a:p>
          <a:p>
            <a:pPr>
              <a:lnSpc>
                <a:spcPct val="200000"/>
              </a:lnSpc>
            </a:pPr>
            <a:endParaRPr lang="fa-IR" sz="2500" dirty="0" smtClean="0"/>
          </a:p>
          <a:p>
            <a:pPr>
              <a:lnSpc>
                <a:spcPct val="200000"/>
              </a:lnSpc>
            </a:pPr>
            <a:endParaRPr lang="fa-IR" sz="2500" dirty="0" smtClean="0"/>
          </a:p>
          <a:p>
            <a:pPr>
              <a:lnSpc>
                <a:spcPct val="200000"/>
              </a:lnSpc>
            </a:pPr>
            <a:endParaRPr lang="fa-IR" sz="2500" dirty="0" smtClean="0"/>
          </a:p>
          <a:p>
            <a:pPr>
              <a:lnSpc>
                <a:spcPct val="200000"/>
              </a:lnSpc>
            </a:pPr>
            <a:endParaRPr lang="fa-IR" sz="2500" dirty="0" smtClean="0"/>
          </a:p>
          <a:p>
            <a:pPr>
              <a:lnSpc>
                <a:spcPct val="200000"/>
              </a:lnSpc>
            </a:pPr>
            <a:endParaRPr lang="fa-IR" sz="2500" dirty="0" smtClean="0"/>
          </a:p>
          <a:p>
            <a:pPr>
              <a:lnSpc>
                <a:spcPct val="200000"/>
              </a:lnSpc>
            </a:pPr>
            <a:endParaRPr lang="fa-IR" sz="2500" dirty="0" smtClean="0"/>
          </a:p>
          <a:p>
            <a:pPr>
              <a:lnSpc>
                <a:spcPct val="200000"/>
              </a:lnSpc>
            </a:pPr>
            <a:endParaRPr lang="fa-IR" sz="2500" dirty="0" smtClean="0"/>
          </a:p>
          <a:p>
            <a:pPr>
              <a:lnSpc>
                <a:spcPct val="200000"/>
              </a:lnSpc>
            </a:pPr>
            <a:endParaRPr lang="fa-IR" sz="2500" dirty="0" smtClean="0"/>
          </a:p>
          <a:p>
            <a:pPr>
              <a:lnSpc>
                <a:spcPct val="200000"/>
              </a:lnSpc>
            </a:pPr>
            <a:endParaRPr lang="fa-IR" sz="2500" dirty="0" smtClean="0"/>
          </a:p>
          <a:p>
            <a:pPr>
              <a:lnSpc>
                <a:spcPct val="200000"/>
              </a:lnSpc>
            </a:pPr>
            <a:endParaRPr lang="fa-IR" sz="2500" dirty="0" smtClean="0"/>
          </a:p>
          <a:p>
            <a:pPr>
              <a:lnSpc>
                <a:spcPct val="200000"/>
              </a:lnSpc>
            </a:pPr>
            <a:endParaRPr lang="fa-IR" sz="2500" dirty="0" smtClean="0"/>
          </a:p>
          <a:p>
            <a:pPr>
              <a:lnSpc>
                <a:spcPct val="200000"/>
              </a:lnSpc>
            </a:pPr>
            <a:endParaRPr lang="fa-IR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02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14"/>
    </mc:Choice>
    <mc:Fallback xmlns="">
      <p:transition spd="slow" advTm="23514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38200"/>
            <a:ext cx="8915400" cy="1828800"/>
          </a:xfrm>
        </p:spPr>
        <p:txBody>
          <a:bodyPr>
            <a:normAutofit/>
          </a:bodyPr>
          <a:lstStyle/>
          <a:p>
            <a:pPr algn="ctr"/>
            <a:r>
              <a:rPr lang="fa-IR" sz="4400" dirty="0" smtClean="0">
                <a:cs typeface="B Yagut" panose="00000400000000000000" pitchFamily="2" charset="-78"/>
              </a:rPr>
              <a:t>لطفا نظرات و پیشنهادات خود پیرامون این بسته آموزشی را به آدرس زیر ارسال کنید</a:t>
            </a:r>
            <a:endParaRPr lang="en-US" sz="44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962400"/>
            <a:ext cx="7886700" cy="2214562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q"/>
            </a:pPr>
            <a:r>
              <a:rPr lang="fa-IR" sz="3200" dirty="0" smtClean="0">
                <a:cs typeface="B Yagut" panose="00000400000000000000" pitchFamily="2" charset="-78"/>
              </a:rPr>
              <a:t> معاونت بهداشتی دانشگاه علوم پزشکی مشهد </a:t>
            </a:r>
          </a:p>
          <a:p>
            <a:pPr marL="0" indent="0" algn="ctr">
              <a:buNone/>
            </a:pPr>
            <a:r>
              <a:rPr lang="fa-IR" sz="3200" dirty="0" smtClean="0">
                <a:cs typeface="B Yagut" panose="00000400000000000000" pitchFamily="2" charset="-78"/>
              </a:rPr>
              <a:t>واحد آموزش بهورزی</a:t>
            </a:r>
            <a:endParaRPr lang="en-US" sz="3200" dirty="0">
              <a:cs typeface="B Yagut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35"/>
    </mc:Choice>
    <mc:Fallback xmlns="">
      <p:transition spd="slow" advTm="20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143001"/>
          </a:xfrm>
        </p:spPr>
        <p:txBody>
          <a:bodyPr>
            <a:normAutofit/>
          </a:bodyPr>
          <a:lstStyle/>
          <a:p>
            <a:pPr algn="ctr"/>
            <a:r>
              <a:rPr lang="fa-IR" sz="4400" dirty="0" smtClean="0"/>
              <a:t>مشخصات سند</a:t>
            </a:r>
            <a:endParaRPr lang="fa-IR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371600"/>
            <a:ext cx="4362450" cy="541019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fa-IR" sz="2800" b="1" dirty="0" smtClean="0">
                <a:cs typeface="B Yagut" panose="00000400000000000000" pitchFamily="2" charset="-78"/>
              </a:rPr>
              <a:t>مشخصات مدرس</a:t>
            </a:r>
          </a:p>
          <a:p>
            <a:pPr marL="0" indent="0" algn="ctr">
              <a:buNone/>
            </a:pPr>
            <a:endParaRPr lang="fa-IR" sz="3200" dirty="0" smtClean="0">
              <a:cs typeface="B Yagut" panose="00000400000000000000" pitchFamily="2" charset="-78"/>
            </a:endParaRPr>
          </a:p>
          <a:p>
            <a:pPr marL="0" indent="0" algn="ctr">
              <a:buNone/>
            </a:pPr>
            <a:endParaRPr lang="fa-IR" sz="3200" dirty="0">
              <a:cs typeface="B Yagut" panose="00000400000000000000" pitchFamily="2" charset="-78"/>
            </a:endParaRPr>
          </a:p>
          <a:p>
            <a:pPr>
              <a:buFont typeface="Wingdings" pitchFamily="2" charset="2"/>
              <a:buChar char="q"/>
            </a:pPr>
            <a:r>
              <a:rPr lang="fa-IR" sz="1800" dirty="0" smtClean="0">
                <a:cs typeface="B Yagut" pitchFamily="2" charset="-78"/>
              </a:rPr>
              <a:t>تصویر پرسنلی مدرس : </a:t>
            </a:r>
          </a:p>
          <a:p>
            <a:pPr>
              <a:buFont typeface="Wingdings" pitchFamily="2" charset="2"/>
              <a:buChar char="q"/>
            </a:pPr>
            <a:endParaRPr lang="fa-IR" sz="1800" dirty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endParaRPr lang="fa-IR" sz="18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endParaRPr lang="fa-IR" sz="1800" dirty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endParaRPr lang="fa-IR" sz="18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r>
              <a:rPr lang="fa-IR" sz="1800" dirty="0" smtClean="0">
                <a:cs typeface="B Yagut" pitchFamily="2" charset="-78"/>
              </a:rPr>
              <a:t> </a:t>
            </a:r>
            <a:r>
              <a:rPr lang="fa-IR" sz="1900" dirty="0" smtClean="0">
                <a:cs typeface="B Yagut" pitchFamily="2" charset="-78"/>
              </a:rPr>
              <a:t>نام ونام خانوادگی مدرس </a:t>
            </a:r>
            <a:r>
              <a:rPr lang="fa-IR" sz="1800" dirty="0" smtClean="0">
                <a:cs typeface="B Yagut" pitchFamily="2" charset="-78"/>
              </a:rPr>
              <a:t>: مریم اسحاق نیا </a:t>
            </a:r>
          </a:p>
          <a:p>
            <a:pPr>
              <a:buFont typeface="Wingdings" pitchFamily="2" charset="2"/>
              <a:buChar char="q"/>
            </a:pPr>
            <a:endParaRPr lang="fa-IR" sz="18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r>
              <a:rPr lang="fa-IR" sz="1900" dirty="0" smtClean="0">
                <a:cs typeface="B Yagut" pitchFamily="2" charset="-78"/>
              </a:rPr>
              <a:t> مدرک تحصیلی </a:t>
            </a:r>
            <a:r>
              <a:rPr lang="fa-IR" sz="1800" dirty="0" smtClean="0">
                <a:cs typeface="B Yagut" pitchFamily="2" charset="-78"/>
              </a:rPr>
              <a:t>: کارشناسی مامایی </a:t>
            </a:r>
          </a:p>
          <a:p>
            <a:pPr>
              <a:buFont typeface="Wingdings" pitchFamily="2" charset="2"/>
              <a:buChar char="q"/>
            </a:pPr>
            <a:endParaRPr lang="fa-IR" sz="19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r>
              <a:rPr lang="fa-IR" sz="1900" dirty="0" smtClean="0">
                <a:cs typeface="B Yagut" pitchFamily="2" charset="-78"/>
              </a:rPr>
              <a:t> موقعیت اشتغال سازمانی مدرس </a:t>
            </a:r>
            <a:r>
              <a:rPr lang="fa-IR" sz="1800" dirty="0" smtClean="0">
                <a:cs typeface="B Yagut" pitchFamily="2" charset="-78"/>
              </a:rPr>
              <a:t>: </a:t>
            </a:r>
            <a:r>
              <a:rPr lang="fa-IR" sz="1600" dirty="0" smtClean="0">
                <a:cs typeface="B Yagut" pitchFamily="2" charset="-78"/>
              </a:rPr>
              <a:t>مربی مرکز آموزش </a:t>
            </a:r>
            <a:endParaRPr lang="en-US" sz="1600" dirty="0" smtClean="0">
              <a:cs typeface="B Yagut" pitchFamily="2" charset="-78"/>
            </a:endParaRPr>
          </a:p>
          <a:p>
            <a:pPr>
              <a:buNone/>
            </a:pPr>
            <a:r>
              <a:rPr lang="en-US" sz="1600" dirty="0" smtClean="0">
                <a:cs typeface="B Yagut" pitchFamily="2" charset="-78"/>
              </a:rPr>
              <a:t>     </a:t>
            </a:r>
            <a:r>
              <a:rPr lang="fa-IR" sz="1600" dirty="0" smtClean="0">
                <a:cs typeface="B Yagut" pitchFamily="2" charset="-78"/>
              </a:rPr>
              <a:t>بهورزی شهرستان تایباد</a:t>
            </a:r>
          </a:p>
          <a:p>
            <a:pPr>
              <a:buFont typeface="Wingdings" pitchFamily="2" charset="2"/>
              <a:buChar char="q"/>
            </a:pPr>
            <a:endParaRPr lang="fa-IR" sz="18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r>
              <a:rPr lang="fa-IR" sz="1800" dirty="0" smtClean="0">
                <a:cs typeface="B Yagut" pitchFamily="2" charset="-78"/>
              </a:rPr>
              <a:t> دانشگاه علوم پزشکی و خدمات بهداشتی درمانی مشهد</a:t>
            </a:r>
            <a:endParaRPr lang="fa-IR" sz="1800" dirty="0">
              <a:cs typeface="B Yagut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371600"/>
            <a:ext cx="4495800" cy="525779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fa-IR" sz="2800" b="1" dirty="0" smtClean="0">
                <a:cs typeface="B Yagut" panose="00000400000000000000" pitchFamily="2" charset="-78"/>
              </a:rPr>
              <a:t>مشخصات بسته آموزشی </a:t>
            </a:r>
          </a:p>
          <a:p>
            <a:pPr marL="0" indent="0">
              <a:buNone/>
            </a:pPr>
            <a:endParaRPr lang="fa-IR" sz="3200" dirty="0" smtClean="0">
              <a:cs typeface="B Yagut" panose="00000400000000000000" pitchFamily="2" charset="-78"/>
            </a:endParaRPr>
          </a:p>
          <a:p>
            <a:pPr marL="0" indent="0">
              <a:buNone/>
            </a:pPr>
            <a:endParaRPr lang="fa-IR" sz="3200" dirty="0" smtClean="0">
              <a:cs typeface="B Yagut" panose="00000400000000000000" pitchFamily="2" charset="-78"/>
            </a:endParaRPr>
          </a:p>
          <a:p>
            <a:pPr>
              <a:buFont typeface="Wingdings" pitchFamily="2" charset="2"/>
              <a:buChar char="q"/>
            </a:pPr>
            <a:r>
              <a:rPr lang="fa-IR" sz="2000" dirty="0" smtClean="0">
                <a:cs typeface="B Yagut" pitchFamily="2" charset="-78"/>
              </a:rPr>
              <a:t> حیطه درس : </a:t>
            </a:r>
            <a:r>
              <a:rPr lang="fa-IR" sz="1700" dirty="0" smtClean="0">
                <a:cs typeface="B Yagut" pitchFamily="2" charset="-78"/>
              </a:rPr>
              <a:t>مراقبت های ادغام یافته سلامت مادران</a:t>
            </a:r>
          </a:p>
          <a:p>
            <a:pPr>
              <a:buFont typeface="Wingdings" pitchFamily="2" charset="2"/>
              <a:buChar char="q"/>
            </a:pPr>
            <a:endParaRPr lang="fa-IR" sz="20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endParaRPr lang="fa-IR" sz="20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r>
              <a:rPr lang="fa-IR" sz="2000" dirty="0" smtClean="0">
                <a:cs typeface="B Yagut" pitchFamily="2" charset="-78"/>
              </a:rPr>
              <a:t> تاریخ آخرین بازنگری : تیر</a:t>
            </a:r>
            <a:r>
              <a:rPr lang="fa-IR" sz="1800" dirty="0" smtClean="0">
                <a:cs typeface="B Yagut" pitchFamily="2" charset="-78"/>
              </a:rPr>
              <a:t>1399</a:t>
            </a:r>
          </a:p>
          <a:p>
            <a:pPr>
              <a:buFont typeface="Wingdings" pitchFamily="2" charset="2"/>
              <a:buChar char="q"/>
            </a:pPr>
            <a:endParaRPr lang="fa-IR" sz="20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endParaRPr lang="fa-IR" sz="20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r>
              <a:rPr lang="fa-IR" sz="2000" dirty="0" smtClean="0">
                <a:cs typeface="B Yagut" pitchFamily="2" charset="-78"/>
              </a:rPr>
              <a:t> نوبت تهیه : 2</a:t>
            </a:r>
          </a:p>
          <a:p>
            <a:pPr>
              <a:buFont typeface="Wingdings" pitchFamily="2" charset="2"/>
              <a:buChar char="q"/>
            </a:pPr>
            <a:endParaRPr lang="fa-IR" sz="20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endParaRPr lang="fa-IR" sz="20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r>
              <a:rPr lang="fa-IR" sz="2000" dirty="0" smtClean="0">
                <a:cs typeface="B Yagut" pitchFamily="2" charset="-78"/>
              </a:rPr>
              <a:t> نام فایل : </a:t>
            </a:r>
            <a:r>
              <a:rPr lang="en-US" sz="1700" dirty="0" smtClean="0">
                <a:cs typeface="B Yagut" pitchFamily="2" charset="-78"/>
              </a:rPr>
              <a:t>MC - </a:t>
            </a:r>
            <a:r>
              <a:rPr lang="en-US" sz="1700" dirty="0" err="1" smtClean="0">
                <a:cs typeface="B Yagut" pitchFamily="2" charset="-78"/>
              </a:rPr>
              <a:t>ashenayi</a:t>
            </a:r>
            <a:r>
              <a:rPr lang="en-US" sz="1700" dirty="0" smtClean="0">
                <a:cs typeface="B Yagut" pitchFamily="2" charset="-78"/>
              </a:rPr>
              <a:t> – </a:t>
            </a:r>
            <a:r>
              <a:rPr lang="en-US" sz="1700" dirty="0" err="1" smtClean="0">
                <a:cs typeface="B Yagut" pitchFamily="2" charset="-78"/>
              </a:rPr>
              <a:t>ba</a:t>
            </a:r>
            <a:r>
              <a:rPr lang="en-US" sz="1700" dirty="0" smtClean="0">
                <a:cs typeface="B Yagut" pitchFamily="2" charset="-78"/>
              </a:rPr>
              <a:t> – </a:t>
            </a:r>
            <a:r>
              <a:rPr lang="en-US" sz="1700" dirty="0" err="1" smtClean="0">
                <a:cs typeface="B Yagut" pitchFamily="2" charset="-78"/>
              </a:rPr>
              <a:t>raveshhaye</a:t>
            </a:r>
            <a:r>
              <a:rPr lang="en-US" sz="1700" dirty="0" smtClean="0">
                <a:cs typeface="B Yagut" pitchFamily="2" charset="-78"/>
              </a:rPr>
              <a:t> –</a:t>
            </a:r>
            <a:r>
              <a:rPr lang="en-US" sz="1700" dirty="0" err="1" smtClean="0">
                <a:cs typeface="B Yagut" pitchFamily="2" charset="-78"/>
              </a:rPr>
              <a:t>komak</a:t>
            </a:r>
            <a:r>
              <a:rPr lang="en-US" sz="1700" dirty="0" smtClean="0">
                <a:cs typeface="B Yagut" pitchFamily="2" charset="-78"/>
              </a:rPr>
              <a:t>  -  </a:t>
            </a:r>
            <a:r>
              <a:rPr lang="en-US" sz="1700" dirty="0" err="1" smtClean="0">
                <a:cs typeface="B Yagut" pitchFamily="2" charset="-78"/>
              </a:rPr>
              <a:t>zayeman</a:t>
            </a:r>
            <a:r>
              <a:rPr lang="en-US" sz="1700" dirty="0" smtClean="0">
                <a:cs typeface="B Yagut" pitchFamily="2" charset="-78"/>
              </a:rPr>
              <a:t> - 5 – edit2</a:t>
            </a:r>
            <a:endParaRPr lang="fa-IR" sz="1700" dirty="0">
              <a:cs typeface="B Yagut" pitchFamily="2" charset="-78"/>
            </a:endParaRPr>
          </a:p>
        </p:txBody>
      </p:sp>
      <p:pic>
        <p:nvPicPr>
          <p:cNvPr id="1026" name="Picture 2" descr="I:\ \اسکن مدارک اسحاق نیا\مریم - Cop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2057400"/>
            <a:ext cx="1194816" cy="1572768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87943"/>
      </p:ext>
    </p:extLst>
  </p:cSld>
  <p:clrMapOvr>
    <a:masterClrMapping/>
  </p:clrMapOvr>
  <p:transition spd="slow" advTm="127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447799"/>
          </a:xfrm>
        </p:spPr>
        <p:txBody>
          <a:bodyPr>
            <a:normAutofit/>
          </a:bodyPr>
          <a:lstStyle/>
          <a:p>
            <a:pPr algn="ctr"/>
            <a:r>
              <a:rPr lang="fa-IR" sz="4400" dirty="0" smtClean="0">
                <a:cs typeface="B Yagut" pitchFamily="2" charset="-78"/>
              </a:rPr>
              <a:t>اهداف آموزشی</a:t>
            </a:r>
            <a:endParaRPr lang="en-US" sz="44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953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fa-IR" sz="3600" dirty="0" smtClean="0">
                <a:cs typeface="B Yagut" panose="00000400000000000000" pitchFamily="2" charset="-78"/>
              </a:rPr>
              <a:t> </a:t>
            </a:r>
            <a:r>
              <a:rPr lang="fa-IR" sz="3200" dirty="0" smtClean="0">
                <a:cs typeface="B Yagut" panose="00000400000000000000" pitchFamily="2" charset="-78"/>
              </a:rPr>
              <a:t>پس </a:t>
            </a:r>
            <a:r>
              <a:rPr lang="fa-IR" sz="3200" dirty="0">
                <a:cs typeface="B Yagut" panose="00000400000000000000" pitchFamily="2" charset="-78"/>
              </a:rPr>
              <a:t>از مطالعه این بخش انتظار </a:t>
            </a:r>
            <a:r>
              <a:rPr lang="fa-IR" sz="3200" dirty="0" smtClean="0">
                <a:cs typeface="B Yagut" panose="00000400000000000000" pitchFamily="2" charset="-78"/>
              </a:rPr>
              <a:t>می‌رود فراگیران بتوانند: </a:t>
            </a:r>
          </a:p>
          <a:p>
            <a:pPr marL="0" indent="0">
              <a:buNone/>
            </a:pPr>
            <a:endParaRPr lang="fa-IR" sz="2800" dirty="0" smtClean="0">
              <a:cs typeface="B Yagut" panose="00000400000000000000" pitchFamily="2" charset="-78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 شرایط </a:t>
            </a:r>
            <a:r>
              <a:rPr lang="fa-IR" sz="2800" dirty="0">
                <a:cs typeface="B Yagut" pitchFamily="2" charset="-78"/>
              </a:rPr>
              <a:t>انجام زایمان در منزل را توضیح </a:t>
            </a:r>
            <a:r>
              <a:rPr lang="fa-IR" sz="2800" dirty="0" smtClean="0">
                <a:cs typeface="B Yagut" pitchFamily="2" charset="-78"/>
              </a:rPr>
              <a:t>دهند.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 وسایل </a:t>
            </a:r>
            <a:r>
              <a:rPr lang="fa-IR" sz="2800" dirty="0">
                <a:cs typeface="B Yagut" pitchFamily="2" charset="-78"/>
              </a:rPr>
              <a:t>مورد نیاز برای انجام زایمان در منزل را توضیح </a:t>
            </a:r>
            <a:r>
              <a:rPr lang="fa-IR" sz="2800" dirty="0" smtClean="0">
                <a:cs typeface="B Yagut" pitchFamily="2" charset="-78"/>
              </a:rPr>
              <a:t>دهند.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 اقدامات لازم هنگام مراجعه به منزل مادر برای زایمان در منزل را بداند 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 نحوه دفن بهداشتی جفت و سوزاندن زباله های عفونی را بداند و بتواند به همراهیان مادر آموزش دهد. </a:t>
            </a:r>
          </a:p>
          <a:p>
            <a:pPr marL="0" indent="0">
              <a:buNone/>
            </a:pPr>
            <a:r>
              <a:rPr lang="fa-IR" sz="2800" dirty="0">
                <a:cs typeface="B Yagut" panose="00000400000000000000" pitchFamily="2" charset="-78"/>
              </a:rPr>
              <a:t/>
            </a:r>
            <a:br>
              <a:rPr lang="fa-IR" sz="2800" dirty="0">
                <a:cs typeface="B Yagut" panose="00000400000000000000" pitchFamily="2" charset="-78"/>
              </a:rPr>
            </a:br>
            <a:endParaRPr lang="en-US" sz="2800" dirty="0">
              <a:cs typeface="B Yagut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42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fa-IR" sz="4400" dirty="0" smtClean="0">
                <a:cs typeface="B Yagut" panose="00000400000000000000" pitchFamily="2" charset="-78"/>
              </a:rPr>
              <a:t>فهرست عناوین </a:t>
            </a:r>
            <a:endParaRPr lang="fa-IR" sz="44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7810500" cy="4876800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endParaRPr lang="fa-IR" sz="2800" dirty="0" smtClean="0">
              <a:cs typeface="B Yagut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 مقدمه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 زایمان در منزل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 شرایط اتاق زایمان در منزل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 وسایل لازم در اتاق زایمان ( منزل و کیف مامایی 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800" dirty="0">
                <a:cs typeface="B Yagut" panose="00000400000000000000" pitchFamily="2" charset="-78"/>
              </a:rPr>
              <a:t> </a:t>
            </a:r>
            <a:r>
              <a:rPr lang="fa-IR" sz="2800" dirty="0" smtClean="0">
                <a:cs typeface="B Yagut" panose="00000400000000000000" pitchFamily="2" charset="-78"/>
              </a:rPr>
              <a:t>برخی وسایل مورد نیاز زایمان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 نکته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 آمادگی برای زایمان در منزل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 اقدامات لازم هنگام مراجعه به منزل مادر باردار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 خلاصه و نتیجه گیری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 پرسش و تمرین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 منابع </a:t>
            </a:r>
            <a:endParaRPr lang="fa-IR" sz="2800" dirty="0">
              <a:cs typeface="B Yagut" panose="00000400000000000000" pitchFamily="2" charset="-78"/>
            </a:endParaRPr>
          </a:p>
          <a:p>
            <a:pPr marL="0" indent="0">
              <a:buNone/>
            </a:pPr>
            <a:r>
              <a:rPr lang="fa-IR" sz="2800" dirty="0" smtClean="0">
                <a:cs typeface="B Yagut" panose="00000400000000000000" pitchFamily="2" charset="-78"/>
              </a:rPr>
              <a:t> </a:t>
            </a:r>
            <a:endParaRPr lang="fa-IR" sz="28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11291"/>
      </p:ext>
    </p:extLst>
  </p:cSld>
  <p:clrMapOvr>
    <a:masterClrMapping/>
  </p:clrMapOvr>
  <p:transition advTm="320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4400" dirty="0" smtClean="0">
                <a:cs typeface="B Yagut" panose="00000400000000000000" pitchFamily="2" charset="-78"/>
              </a:rPr>
              <a:t>مقدمه</a:t>
            </a:r>
            <a:endParaRPr lang="fa-IR" sz="44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362199"/>
            <a:ext cx="8382000" cy="38147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fa-IR" sz="2800" dirty="0" smtClean="0">
                <a:cs typeface="B Yagut" panose="00000400000000000000" pitchFamily="2" charset="-78"/>
              </a:rPr>
              <a:t> از </a:t>
            </a:r>
            <a:r>
              <a:rPr lang="fa-IR" sz="2800" dirty="0">
                <a:cs typeface="B Yagut" panose="00000400000000000000" pitchFamily="2" charset="-78"/>
              </a:rPr>
              <a:t>آنجا که هر زایمان با خطر مواجه است، بنابراین </a:t>
            </a:r>
            <a:r>
              <a:rPr lang="fa-IR" sz="2800" u="sng" dirty="0">
                <a:cs typeface="B Yagut" panose="00000400000000000000" pitchFamily="2" charset="-78"/>
              </a:rPr>
              <a:t>زایمان در منزل توصیه نمی‌شود.</a:t>
            </a:r>
            <a:r>
              <a:rPr lang="fa-IR" sz="2800" dirty="0">
                <a:cs typeface="B Yagut" panose="00000400000000000000" pitchFamily="2" charset="-78"/>
              </a:rPr>
              <a:t> هر مادر باید برای انجام زایمان در بیمارستان تشویق شود. </a:t>
            </a:r>
            <a:endParaRPr lang="fa-IR" sz="2800" dirty="0" smtClean="0">
              <a:cs typeface="B Yagut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q"/>
            </a:pPr>
            <a:endParaRPr lang="fa-IR" sz="2800" dirty="0" smtClean="0">
              <a:cs typeface="B Yagut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fa-IR" sz="2800" dirty="0" smtClean="0">
                <a:cs typeface="B Yagut" panose="00000400000000000000" pitchFamily="2" charset="-78"/>
              </a:rPr>
              <a:t> در </a:t>
            </a:r>
            <a:r>
              <a:rPr lang="fa-IR" sz="2800" dirty="0">
                <a:cs typeface="B Yagut" panose="00000400000000000000" pitchFamily="2" charset="-78"/>
              </a:rPr>
              <a:t>صورتی که دسترسی به مرکز زایمانی برای مادر میسر نیست و علی‌رغم تشویق بهورز، مادر تمایل به انجام زایمان در منزل دارد، شرایط انجام زایمان در منزل باید با توجه به توضیحاتی که داده می‌شود، فراهم گردد.</a:t>
            </a:r>
            <a:endParaRPr lang="en-US" sz="2800" dirty="0">
              <a:cs typeface="B Yagut" panose="00000400000000000000" pitchFamily="2" charset="-78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86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45"/>
    </mc:Choice>
    <mc:Fallback xmlns="">
      <p:transition spd="slow" advTm="60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57200"/>
            <a:ext cx="7886700" cy="1066800"/>
          </a:xfrm>
        </p:spPr>
        <p:txBody>
          <a:bodyPr>
            <a:noAutofit/>
          </a:bodyPr>
          <a:lstStyle/>
          <a:p>
            <a:pPr algn="ctr"/>
            <a:r>
              <a:rPr lang="fa-IR" sz="4000" dirty="0" smtClean="0">
                <a:cs typeface="B Yagut" pitchFamily="2" charset="-78"/>
              </a:rPr>
              <a:t>زایمان در منزل </a:t>
            </a:r>
            <a:r>
              <a:rPr lang="en-US" sz="4000" dirty="0">
                <a:cs typeface="B Yagut" pitchFamily="2" charset="-78"/>
              </a:rPr>
              <a:t/>
            </a:r>
            <a:br>
              <a:rPr lang="en-US" sz="4000" dirty="0">
                <a:cs typeface="B Yagut" pitchFamily="2" charset="-78"/>
              </a:rPr>
            </a:br>
            <a:endParaRPr lang="fa-IR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8210550" cy="49530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fa-IR" sz="2400" dirty="0" smtClean="0">
                <a:cs typeface="B Yagut" panose="00000400000000000000" pitchFamily="2" charset="-78"/>
              </a:rPr>
              <a:t> چنانچه </a:t>
            </a:r>
            <a:r>
              <a:rPr lang="fa-IR" sz="2400" dirty="0">
                <a:cs typeface="B Yagut" panose="00000400000000000000" pitchFamily="2" charset="-78"/>
              </a:rPr>
              <a:t>زن باردار مایل است در منزل زایمان کند، باید در صورت نبود علائم خطر شرایط انجام زایمان در منزل شامل امکانات و وسایل مورد نیاز زایمان، وجود وسیله نقلیه آماده برای انتقال مادر و نوزاد (در موارد خطر) و محیط مناسب زایمان توسط مامای دوره دیده فراهم باشد</a:t>
            </a:r>
            <a:r>
              <a:rPr lang="fa-IR" sz="2400" dirty="0" smtClean="0">
                <a:cs typeface="B Yagut" panose="00000400000000000000" pitchFamily="2" charset="-78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endParaRPr lang="fa-IR" sz="2400" dirty="0" smtClean="0">
              <a:cs typeface="B Yagut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fa-IR" sz="2400" dirty="0" smtClean="0">
              <a:cs typeface="B Yagut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a-IR" sz="2400" dirty="0" smtClean="0">
                <a:cs typeface="B Yagut" panose="00000400000000000000" pitchFamily="2" charset="-78"/>
              </a:rPr>
              <a:t> شرایط </a:t>
            </a:r>
            <a:r>
              <a:rPr lang="fa-IR" sz="2400" dirty="0">
                <a:cs typeface="B Yagut" panose="00000400000000000000" pitchFamily="2" charset="-78"/>
              </a:rPr>
              <a:t>مجاز برای انجام زایمان در منزل (طبق چارت مراقبت و آیین‌نامه زایمان در منزل</a:t>
            </a:r>
            <a:r>
              <a:rPr lang="fa-IR" sz="2400" dirty="0" smtClean="0">
                <a:cs typeface="B Yagut" panose="00000400000000000000" pitchFamily="2" charset="-78"/>
              </a:rPr>
              <a:t>)</a:t>
            </a:r>
          </a:p>
          <a:p>
            <a:pPr>
              <a:buFont typeface="Wingdings" panose="05000000000000000000" pitchFamily="2" charset="2"/>
              <a:buChar char="Ø"/>
            </a:pPr>
            <a:endParaRPr lang="fa-IR" sz="2400" dirty="0" smtClean="0">
              <a:cs typeface="B Yagut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a-IR" sz="2400" dirty="0" smtClean="0">
                <a:cs typeface="B Yagut" panose="00000400000000000000" pitchFamily="2" charset="-78"/>
              </a:rPr>
              <a:t>  بازدید </a:t>
            </a:r>
            <a:r>
              <a:rPr lang="fa-IR" sz="2400" dirty="0">
                <a:cs typeface="B Yagut" panose="00000400000000000000" pitchFamily="2" charset="-78"/>
              </a:rPr>
              <a:t>از منزل مادر قبل از </a:t>
            </a:r>
            <a:r>
              <a:rPr lang="fa-IR" sz="2400" dirty="0" smtClean="0">
                <a:cs typeface="B Yagut" panose="00000400000000000000" pitchFamily="2" charset="-78"/>
              </a:rPr>
              <a:t>زایمان توسط ماما روستا و بهورز در هفته‌های </a:t>
            </a:r>
            <a:r>
              <a:rPr lang="fa-IR" sz="2400" dirty="0">
                <a:cs typeface="B Yagut" panose="00000400000000000000" pitchFamily="2" charset="-78"/>
              </a:rPr>
              <a:t>36 تا 37 </a:t>
            </a:r>
            <a:r>
              <a:rPr lang="fa-IR" sz="2400" dirty="0" smtClean="0">
                <a:cs typeface="B Yagut" panose="00000400000000000000" pitchFamily="2" charset="-78"/>
              </a:rPr>
              <a:t>بارداری</a:t>
            </a:r>
          </a:p>
          <a:p>
            <a:pPr>
              <a:buFont typeface="Wingdings" panose="05000000000000000000" pitchFamily="2" charset="2"/>
              <a:buChar char="Ø"/>
            </a:pPr>
            <a:endParaRPr lang="fa-IR" sz="2400" dirty="0" smtClean="0">
              <a:cs typeface="B Yagut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fa-I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52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090"/>
    </mc:Choice>
    <mc:Fallback xmlns="">
      <p:transition spd="slow" advTm="137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143000"/>
          </a:xfrm>
        </p:spPr>
        <p:txBody>
          <a:bodyPr>
            <a:normAutofit/>
          </a:bodyPr>
          <a:lstStyle/>
          <a:p>
            <a:pPr algn="ctr"/>
            <a:r>
              <a:rPr lang="fa-IR" sz="4000" dirty="0">
                <a:cs typeface="B Yagut" panose="00000400000000000000" pitchFamily="2" charset="-78"/>
              </a:rPr>
              <a:t>شرایط اتاق زایمان در منزل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058150" cy="518159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a-IR" sz="2400" dirty="0" smtClean="0">
                <a:cs typeface="B Yagut" panose="00000400000000000000" pitchFamily="2" charset="-78"/>
              </a:rPr>
              <a:t> اتاق باید رو </a:t>
            </a:r>
            <a:r>
              <a:rPr lang="fa-IR" sz="2400" dirty="0">
                <a:cs typeface="B Yagut" panose="00000400000000000000" pitchFamily="2" charset="-78"/>
              </a:rPr>
              <a:t>به </a:t>
            </a:r>
            <a:r>
              <a:rPr lang="fa-IR" sz="2400" dirty="0" smtClean="0">
                <a:cs typeface="B Yagut" panose="00000400000000000000" pitchFamily="2" charset="-78"/>
              </a:rPr>
              <a:t>آفتاب </a:t>
            </a:r>
            <a:r>
              <a:rPr lang="fa-IR" sz="2400" dirty="0">
                <a:cs typeface="B Yagut" panose="00000400000000000000" pitchFamily="2" charset="-78"/>
              </a:rPr>
              <a:t>و تهویه آن به آسانی امکان‌پذیر باشد. </a:t>
            </a:r>
            <a:endParaRPr lang="fa-IR" sz="2400" dirty="0" smtClean="0">
              <a:cs typeface="B Yagut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cs typeface="B Yagut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a-IR" sz="2400" dirty="0" smtClean="0">
                <a:cs typeface="B Yagut" panose="00000400000000000000" pitchFamily="2" charset="-78"/>
              </a:rPr>
              <a:t> </a:t>
            </a:r>
            <a:r>
              <a:rPr lang="fa-IR" sz="2400" dirty="0">
                <a:cs typeface="B Yagut" panose="00000400000000000000" pitchFamily="2" charset="-78"/>
              </a:rPr>
              <a:t>پوشش مناسب </a:t>
            </a:r>
            <a:r>
              <a:rPr lang="fa-IR" sz="2400" dirty="0" smtClean="0">
                <a:cs typeface="B Yagut" panose="00000400000000000000" pitchFamily="2" charset="-78"/>
              </a:rPr>
              <a:t>درب </a:t>
            </a:r>
            <a:r>
              <a:rPr lang="fa-IR" sz="2400" dirty="0">
                <a:cs typeface="B Yagut" panose="00000400000000000000" pitchFamily="2" charset="-78"/>
              </a:rPr>
              <a:t>و پنجره اتاق </a:t>
            </a:r>
            <a:r>
              <a:rPr lang="fa-IR" sz="2400" dirty="0" smtClean="0">
                <a:cs typeface="B Yagut" panose="00000400000000000000" pitchFamily="2" charset="-78"/>
              </a:rPr>
              <a:t>در </a:t>
            </a:r>
            <a:r>
              <a:rPr lang="fa-IR" sz="2400" dirty="0">
                <a:cs typeface="B Yagut" panose="00000400000000000000" pitchFamily="2" charset="-78"/>
              </a:rPr>
              <a:t>زمان </a:t>
            </a:r>
            <a:r>
              <a:rPr lang="fa-IR" sz="2400" dirty="0" smtClean="0">
                <a:cs typeface="B Yagut" panose="00000400000000000000" pitchFamily="2" charset="-78"/>
              </a:rPr>
              <a:t>زایمان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cs typeface="B Yagut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a-IR" sz="2400" dirty="0" smtClean="0">
                <a:cs typeface="B Yagut" panose="00000400000000000000" pitchFamily="2" charset="-78"/>
              </a:rPr>
              <a:t> کافی بودن نور در شب</a:t>
            </a:r>
          </a:p>
          <a:p>
            <a:pPr>
              <a:buFont typeface="Wingdings" panose="05000000000000000000" pitchFamily="2" charset="2"/>
              <a:buChar char="Ø"/>
            </a:pPr>
            <a:endParaRPr lang="fa-IR" sz="2400" dirty="0" smtClean="0">
              <a:cs typeface="B Yagut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a-IR" sz="2400" dirty="0" smtClean="0">
                <a:cs typeface="B Yagut" panose="00000400000000000000" pitchFamily="2" charset="-78"/>
              </a:rPr>
              <a:t> در </a:t>
            </a:r>
            <a:r>
              <a:rPr lang="fa-IR" sz="2400" dirty="0">
                <a:cs typeface="B Yagut" panose="00000400000000000000" pitchFamily="2" charset="-78"/>
              </a:rPr>
              <a:t>دسترس قرار دادن لامپ 60 وات، سرپیچ و سیم رابط برای تأمین </a:t>
            </a:r>
            <a:r>
              <a:rPr lang="fa-IR" sz="2400" dirty="0" smtClean="0">
                <a:cs typeface="B Yagut" panose="00000400000000000000" pitchFamily="2" charset="-78"/>
              </a:rPr>
              <a:t>نور</a:t>
            </a:r>
          </a:p>
          <a:p>
            <a:pPr>
              <a:buFont typeface="Wingdings" panose="05000000000000000000" pitchFamily="2" charset="2"/>
              <a:buChar char="Ø"/>
            </a:pPr>
            <a:endParaRPr lang="fa-IR" sz="2400" dirty="0" smtClean="0">
              <a:cs typeface="B Yagut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a-IR" sz="2400" dirty="0" smtClean="0">
                <a:cs typeface="B Yagut" panose="00000400000000000000" pitchFamily="2" charset="-78"/>
              </a:rPr>
              <a:t>خارج کردن وسایل </a:t>
            </a:r>
            <a:r>
              <a:rPr lang="fa-IR" sz="2400" dirty="0">
                <a:cs typeface="B Yagut" panose="00000400000000000000" pitchFamily="2" charset="-78"/>
              </a:rPr>
              <a:t>غیرضروری از اتاق </a:t>
            </a:r>
            <a:endParaRPr lang="fa-IR" sz="2400" dirty="0" smtClean="0">
              <a:cs typeface="B Yagut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fa-IR" sz="2400" dirty="0" smtClean="0">
              <a:cs typeface="B Yagut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a-IR" sz="2400" dirty="0" smtClean="0">
                <a:cs typeface="B Yagut" panose="00000400000000000000" pitchFamily="2" charset="-78"/>
              </a:rPr>
              <a:t> قرار دادن وسایل </a:t>
            </a:r>
            <a:r>
              <a:rPr lang="fa-IR" sz="2400" dirty="0">
                <a:cs typeface="B Yagut" panose="00000400000000000000" pitchFamily="2" charset="-78"/>
              </a:rPr>
              <a:t>مورد نیاز زایمان و مادر و نوزاد در </a:t>
            </a:r>
            <a:r>
              <a:rPr lang="fa-IR" sz="2400" dirty="0" smtClean="0">
                <a:cs typeface="B Yagut" panose="00000400000000000000" pitchFamily="2" charset="-78"/>
              </a:rPr>
              <a:t>اتاق</a:t>
            </a:r>
            <a:endParaRPr lang="en-US" sz="2400" dirty="0">
              <a:cs typeface="B Yagut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8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48"/>
    </mc:Choice>
    <mc:Fallback xmlns="">
      <p:transition spd="slow" advTm="77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4400" dirty="0">
                <a:cs typeface="B Yagut" panose="00000400000000000000" pitchFamily="2" charset="-78"/>
              </a:rPr>
              <a:t>وسایل لازم در اتاق زایمان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362199"/>
            <a:ext cx="8210550" cy="411480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fa-IR" sz="2800" dirty="0" smtClean="0">
                <a:cs typeface="B Yagut" panose="00000400000000000000" pitchFamily="2" charset="-78"/>
              </a:rPr>
              <a:t> بهتر </a:t>
            </a:r>
            <a:r>
              <a:rPr lang="fa-IR" sz="2800" dirty="0">
                <a:cs typeface="B Yagut" panose="00000400000000000000" pitchFamily="2" charset="-78"/>
              </a:rPr>
              <a:t>است وسایل مورد نیاز زایمان حداقل 4 هفته قبل از زایمان فراهم شود. </a:t>
            </a:r>
            <a:endParaRPr lang="fa-IR" sz="2800" dirty="0" smtClean="0">
              <a:cs typeface="B Yagut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fa-IR" sz="2800" dirty="0" smtClean="0">
              <a:cs typeface="B Yagut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  حداقل </a:t>
            </a:r>
            <a:r>
              <a:rPr lang="fa-IR" sz="2800" dirty="0">
                <a:cs typeface="B Yagut" panose="00000400000000000000" pitchFamily="2" charset="-78"/>
              </a:rPr>
              <a:t>4 ملحفه </a:t>
            </a:r>
            <a:r>
              <a:rPr lang="fa-IR" sz="2800" dirty="0" smtClean="0">
                <a:cs typeface="B Yagut" panose="00000400000000000000" pitchFamily="2" charset="-78"/>
              </a:rPr>
              <a:t>تمیز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  مشمع </a:t>
            </a:r>
            <a:r>
              <a:rPr lang="fa-IR" sz="2800" dirty="0">
                <a:cs typeface="B Yagut" panose="00000400000000000000" pitchFamily="2" charset="-78"/>
              </a:rPr>
              <a:t>نایلونی بزرگ و تمیز برای پوشاندن تشک</a:t>
            </a:r>
            <a:r>
              <a:rPr lang="fa-IR" sz="2800" dirty="0" smtClean="0">
                <a:cs typeface="B Yagut" panose="00000400000000000000" pitchFamily="2" charset="-78"/>
              </a:rPr>
              <a:t>؛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  وسایل مادر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  وسایل نوزاد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  وسایل مورد نیاز زایمان (کیف مامایی) </a:t>
            </a:r>
            <a:endParaRPr lang="en-US" sz="2800" dirty="0">
              <a:cs typeface="B Yagut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2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859"/>
    </mc:Choice>
    <mc:Fallback xmlns="">
      <p:transition spd="slow" advTm="236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4000" dirty="0">
                <a:cs typeface="B Yagut" panose="00000400000000000000" pitchFamily="2" charset="-78"/>
              </a:rPr>
              <a:t>برخی از </a:t>
            </a:r>
            <a:r>
              <a:rPr lang="fa-IR" sz="4000" dirty="0" smtClean="0">
                <a:cs typeface="B Yagut" panose="00000400000000000000" pitchFamily="2" charset="-78"/>
              </a:rPr>
              <a:t>وسایل </a:t>
            </a:r>
            <a:r>
              <a:rPr lang="fa-IR" sz="4000" dirty="0">
                <a:cs typeface="B Yagut" panose="00000400000000000000" pitchFamily="2" charset="-78"/>
              </a:rPr>
              <a:t>مورد نیاز زایمان</a:t>
            </a:r>
            <a:endParaRPr lang="fa-IR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523" y="1924488"/>
            <a:ext cx="2632869" cy="26670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57" y="3627856"/>
            <a:ext cx="2362200" cy="2381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462" y="1924488"/>
            <a:ext cx="2533650" cy="19418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343400"/>
            <a:ext cx="2551789" cy="16657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8800" y="2590800"/>
            <a:ext cx="132266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/>
              <a:t>کلمپ بند ناف</a:t>
            </a:r>
            <a:endParaRPr lang="fa-IR" dirty="0"/>
          </a:p>
        </p:txBody>
      </p:sp>
      <p:sp>
        <p:nvSpPr>
          <p:cNvPr id="9" name="TextBox 8"/>
          <p:cNvSpPr txBox="1"/>
          <p:nvPr/>
        </p:nvSpPr>
        <p:spPr>
          <a:xfrm>
            <a:off x="7339835" y="2030165"/>
            <a:ext cx="134696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/>
              <a:t>ظرف قلوه ای</a:t>
            </a:r>
            <a:endParaRPr lang="fa-IR" dirty="0"/>
          </a:p>
        </p:txBody>
      </p:sp>
      <p:sp>
        <p:nvSpPr>
          <p:cNvPr id="10" name="TextBox 9"/>
          <p:cNvSpPr txBox="1"/>
          <p:nvPr/>
        </p:nvSpPr>
        <p:spPr>
          <a:xfrm>
            <a:off x="5257801" y="6247226"/>
            <a:ext cx="23622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/>
              <a:t>برس شست شوی زیر ناخن </a:t>
            </a:r>
            <a:endParaRPr lang="fa-IR" dirty="0"/>
          </a:p>
        </p:txBody>
      </p:sp>
      <p:sp>
        <p:nvSpPr>
          <p:cNvPr id="11" name="TextBox 10"/>
          <p:cNvSpPr txBox="1"/>
          <p:nvPr/>
        </p:nvSpPr>
        <p:spPr>
          <a:xfrm>
            <a:off x="1143000" y="6247226"/>
            <a:ext cx="8382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/>
              <a:t>پوآر</a:t>
            </a:r>
            <a:endParaRPr lang="fa-IR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45"/>
    </mc:Choice>
    <mc:Fallback xmlns="">
      <p:transition spd="slow" advTm="18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مشهد</_x062f__x0627__x0646__x0634__x06af__x0627__x0647_>
    <_x0646__x0648__x0639__x0020__x062d__x06cc__x0637__x0647_ xmlns="12fdc5dc-769e-4543-b10d-fbea3dac4417">مراقبت‌هاي ادغام يافته سلامت مادران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5NN7CDR5NKU2-831-1170</_dlc_DocId>
    <_dlc_DocIdUrl xmlns="1047730d-92e1-4018-9084-d932fd3a7f58">
      <Url>http://www.health.gov.ir/hnd/_layouts/DocIdRedir.aspx?ID=5NN7CDR5NKU2-831-1170</Url>
      <Description>5NN7CDR5NKU2-831-1170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FF1355-06BA-4B33-82B3-BA65718086A2}">
  <ds:schemaRefs>
    <ds:schemaRef ds:uri="http://purl.org/dc/elements/1.1/"/>
    <ds:schemaRef ds:uri="12fdc5dc-769e-4543-b10d-fbea3dac4417"/>
    <ds:schemaRef ds:uri="http://purl.org/dc/terms/"/>
    <ds:schemaRef ds:uri="http://purl.org/dc/dcmitype/"/>
    <ds:schemaRef ds:uri="1047730d-92e1-4018-9084-d932fd3a7f58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18C3BAB-55A4-4B98-95B3-C44BA598EBA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152FBF-4A5E-4944-83AE-149C05E96FB4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8AE21D65-3A6A-4E1B-A772-E26C52505E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4374</TotalTime>
  <Words>1101</Words>
  <Application>Microsoft Office PowerPoint</Application>
  <PresentationFormat>On-screen Show (4:3)</PresentationFormat>
  <Paragraphs>182</Paragraphs>
  <Slides>19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B Yagut</vt:lpstr>
      <vt:lpstr>Calibri</vt:lpstr>
      <vt:lpstr>Calibri Light</vt:lpstr>
      <vt:lpstr>Times New Roman</vt:lpstr>
      <vt:lpstr>Wingdings</vt:lpstr>
      <vt:lpstr>Office Theme</vt:lpstr>
      <vt:lpstr>آشنایی با روش های کمک به زایمان   قسمت پنجم : زایمان در منزل    </vt:lpstr>
      <vt:lpstr>مشخصات سند</vt:lpstr>
      <vt:lpstr>اهداف آموزشی</vt:lpstr>
      <vt:lpstr>فهرست عناوین </vt:lpstr>
      <vt:lpstr>مقدمه</vt:lpstr>
      <vt:lpstr>زایمان در منزل  </vt:lpstr>
      <vt:lpstr>شرایط اتاق زایمان در منزل</vt:lpstr>
      <vt:lpstr>وسایل لازم در اتاق زایمان</vt:lpstr>
      <vt:lpstr>برخی از وسایل مورد نیاز زایمان</vt:lpstr>
      <vt:lpstr>نکته</vt:lpstr>
      <vt:lpstr>آمادگی برای زایمان در منزل </vt:lpstr>
      <vt:lpstr> اقدامات لازم هنگام مراجعه به منزل مادر باردار</vt:lpstr>
      <vt:lpstr>ادامه اقدامات لازم هنگام مراجعه به منزل مادر باردار</vt:lpstr>
      <vt:lpstr> ادامه اقدامات لازم هنگام مراجعه به منزل مادر باردار</vt:lpstr>
      <vt:lpstr>ادامه اقدامات لازم هنگام مراجعه به منزل مادر باردار</vt:lpstr>
      <vt:lpstr>خلاصه و نتیجه گیری </vt:lpstr>
      <vt:lpstr>پرسش وتمرین </vt:lpstr>
      <vt:lpstr>فهرست منابع</vt:lpstr>
      <vt:lpstr>لطفا نظرات و پیشنهادات خود پیرامون این بسته آموزشی را به آدرس زیر ارسال کنید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زایمان در منزل</dc:title>
  <dc:creator>behvarzib1</dc:creator>
  <cp:lastModifiedBy>Sima Jalali</cp:lastModifiedBy>
  <cp:revision>443</cp:revision>
  <dcterms:created xsi:type="dcterms:W3CDTF">2020-03-24T04:29:00Z</dcterms:created>
  <dcterms:modified xsi:type="dcterms:W3CDTF">2020-12-06T08:16:51Z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032e064e-9277-45fd-82a3-6313c44e514f</vt:lpwstr>
  </property>
</Properties>
</file>